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7" r:id="rId3"/>
    <p:sldId id="283" r:id="rId4"/>
    <p:sldId id="286" r:id="rId5"/>
    <p:sldId id="287" r:id="rId6"/>
    <p:sldId id="288" r:id="rId7"/>
    <p:sldId id="289" r:id="rId8"/>
    <p:sldId id="275" r:id="rId9"/>
    <p:sldId id="273" r:id="rId10"/>
    <p:sldId id="276" r:id="rId11"/>
    <p:sldId id="284" r:id="rId12"/>
    <p:sldId id="285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oma\Dokumenty\Sta&#382;en&#233;%20soubory\Charts%20for%20AB%20Da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088768077962476E-2"/>
          <c:y val="0.12187171406910549"/>
          <c:w val="0.85775436590998622"/>
          <c:h val="0.70678475224430082"/>
        </c:manualLayout>
      </c:layout>
      <c:barChart>
        <c:barDir val="col"/>
        <c:grouping val="clustered"/>
        <c:varyColors val="0"/>
        <c:ser>
          <c:idx val="1"/>
          <c:order val="0"/>
          <c:tx>
            <c:v>2012 FGU Limit</c:v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(tab!$A$105:$A$107;tab!$A$109;tab!$A$110;tab!$A$112;tab!$A$113;tab!$A$116;tab!$A$119)</c:f>
              <c:strCache>
                <c:ptCount val="9"/>
                <c:pt idx="0">
                  <c:v>Group Covers</c:v>
                </c:pt>
                <c:pt idx="1">
                  <c:v>Austria</c:v>
                </c:pt>
                <c:pt idx="2">
                  <c:v>Bulgaria</c:v>
                </c:pt>
                <c:pt idx="3">
                  <c:v>Czechia</c:v>
                </c:pt>
                <c:pt idx="4">
                  <c:v>Hungary</c:v>
                </c:pt>
                <c:pt idx="5">
                  <c:v>Poland</c:v>
                </c:pt>
                <c:pt idx="6">
                  <c:v>Romania</c:v>
                </c:pt>
                <c:pt idx="7">
                  <c:v>Slovakia</c:v>
                </c:pt>
                <c:pt idx="8">
                  <c:v>FYR</c:v>
                </c:pt>
              </c:strCache>
            </c:strRef>
          </c:cat>
          <c:val>
            <c:numRef>
              <c:f>(tab!$H$83:$H$85;tab!$H$87:$H$88;tab!$H$90:$H$91;tab!$H$94;tab!$H$97)</c:f>
              <c:numCache>
                <c:formatCode>#,##0</c:formatCode>
                <c:ptCount val="9"/>
                <c:pt idx="0">
                  <c:v>3160000000</c:v>
                </c:pt>
                <c:pt idx="1">
                  <c:v>543920000</c:v>
                </c:pt>
                <c:pt idx="2">
                  <c:v>156394683</c:v>
                </c:pt>
                <c:pt idx="3">
                  <c:v>101046793</c:v>
                </c:pt>
                <c:pt idx="4">
                  <c:v>340552422.33272344</c:v>
                </c:pt>
                <c:pt idx="5">
                  <c:v>741268238</c:v>
                </c:pt>
                <c:pt idx="6">
                  <c:v>769000000</c:v>
                </c:pt>
                <c:pt idx="7">
                  <c:v>67000000</c:v>
                </c:pt>
                <c:pt idx="8">
                  <c:v>262500000</c:v>
                </c:pt>
              </c:numCache>
            </c:numRef>
          </c:val>
        </c:ser>
        <c:ser>
          <c:idx val="4"/>
          <c:order val="1"/>
          <c:tx>
            <c:v>2013 FGU Limit</c:v>
          </c:tx>
          <c:spPr>
            <a:solidFill>
              <a:schemeClr val="accent6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4.136690588898692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450777202072537E-3"/>
                  <c:y val="-8.30022480930378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4507772020725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788968629662229E-3"/>
                  <c:y val="-2.26163722764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(tab!$A$105:$A$107;tab!$A$109;tab!$A$110;tab!$A$112;tab!$A$113;tab!$A$116;tab!$A$119)</c:f>
              <c:strCache>
                <c:ptCount val="9"/>
                <c:pt idx="0">
                  <c:v>Group Covers</c:v>
                </c:pt>
                <c:pt idx="1">
                  <c:v>Austria</c:v>
                </c:pt>
                <c:pt idx="2">
                  <c:v>Bulgaria</c:v>
                </c:pt>
                <c:pt idx="3">
                  <c:v>Czechia</c:v>
                </c:pt>
                <c:pt idx="4">
                  <c:v>Hungary</c:v>
                </c:pt>
                <c:pt idx="5">
                  <c:v>Poland</c:v>
                </c:pt>
                <c:pt idx="6">
                  <c:v>Romania</c:v>
                </c:pt>
                <c:pt idx="7">
                  <c:v>Slovakia</c:v>
                </c:pt>
                <c:pt idx="8">
                  <c:v>FYR</c:v>
                </c:pt>
              </c:strCache>
            </c:strRef>
          </c:cat>
          <c:val>
            <c:numRef>
              <c:f>(tab!$L$83:$L$85;tab!$L$87:$L$88;tab!$L$90:$L$91;tab!$L$94;tab!$L$97)</c:f>
              <c:numCache>
                <c:formatCode>_-* #,##0_-;\-* #,##0_-;_-* "-"??_-;_-@_-</c:formatCode>
                <c:ptCount val="9"/>
                <c:pt idx="0">
                  <c:v>3120000000</c:v>
                </c:pt>
                <c:pt idx="1">
                  <c:v>436397200</c:v>
                </c:pt>
                <c:pt idx="2">
                  <c:v>181664622</c:v>
                </c:pt>
                <c:pt idx="3">
                  <c:v>117939538</c:v>
                </c:pt>
                <c:pt idx="4">
                  <c:v>352565725.08730131</c:v>
                </c:pt>
                <c:pt idx="5">
                  <c:v>849095355</c:v>
                </c:pt>
                <c:pt idx="6">
                  <c:v>685700000</c:v>
                </c:pt>
                <c:pt idx="7">
                  <c:v>70000000</c:v>
                </c:pt>
                <c:pt idx="8">
                  <c:v>272500000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446384"/>
        <c:axId val="205444032"/>
      </c:barChart>
      <c:catAx>
        <c:axId val="20544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544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444032"/>
        <c:scaling>
          <c:orientation val="minMax"/>
          <c:max val="14000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EUR m</a:t>
                </a:r>
              </a:p>
            </c:rich>
          </c:tx>
          <c:layout>
            <c:manualLayout>
              <c:xMode val="edge"/>
              <c:yMode val="edge"/>
              <c:x val="2.7000754918888831E-2"/>
              <c:y val="0.4504302204800937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5446384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3.3204087464953132E-2"/>
          <c:y val="0.88251372202017653"/>
          <c:w val="0.40879504525628274"/>
          <c:h val="7.471389122711458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0.8774</cdr:x>
      <cdr:y>0.04412</cdr:y>
    </cdr:from>
    <cdr:to>
      <cdr:x>0.94675</cdr:x>
      <cdr:y>0.08774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0647" y="246529"/>
          <a:ext cx="638735" cy="246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0.09584</cdr:x>
      <cdr:y>0.95475</cdr:y>
    </cdr:from>
    <cdr:to>
      <cdr:x>0.71847</cdr:x>
      <cdr:y>0.9784</cdr:y>
    </cdr:to>
    <cdr:sp macro="" textlink="">
      <cdr:nvSpPr>
        <cdr:cNvPr id="4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8549" y="4790566"/>
          <a:ext cx="5642790" cy="1186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34" charset="-128"/>
            </a:defRPr>
          </a:lvl9pPr>
        </a:lstStyle>
        <a:p xmlns:a="http://schemas.openxmlformats.org/drawingml/2006/main">
          <a:r>
            <a:rPr lang="en-GB" sz="900" dirty="0"/>
            <a:t>*Year to year changes can also</a:t>
          </a:r>
          <a:r>
            <a:rPr lang="en-GB" sz="900" baseline="0" dirty="0"/>
            <a:t> be caused </a:t>
          </a:r>
          <a:r>
            <a:rPr lang="en-GB" sz="900" dirty="0"/>
            <a:t>by change of exchange rate.</a:t>
          </a:r>
        </a:p>
      </cdr:txBody>
    </cdr:sp>
  </cdr:relSizeAnchor>
  <cdr:relSizeAnchor xmlns:cdr="http://schemas.openxmlformats.org/drawingml/2006/chartDrawing">
    <cdr:from>
      <cdr:x>0.8774</cdr:x>
      <cdr:y>0.04412</cdr:y>
    </cdr:from>
    <cdr:to>
      <cdr:x>0.94675</cdr:x>
      <cdr:y>0.08774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090647" y="246529"/>
          <a:ext cx="638735" cy="246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0.14014</cdr:x>
      <cdr:y>0.07301</cdr:y>
    </cdr:from>
    <cdr:to>
      <cdr:x>0.20141</cdr:x>
      <cdr:y>0.1129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270085" y="366360"/>
          <a:ext cx="555279" cy="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r>
            <a:rPr lang="cs-CZ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</a:t>
          </a:r>
          <a:r>
            <a: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120</a:t>
          </a:r>
        </a:p>
      </cdr:txBody>
    </cdr:sp>
  </cdr:relSizeAnchor>
  <cdr:relSizeAnchor xmlns:cdr="http://schemas.openxmlformats.org/drawingml/2006/chartDrawing">
    <cdr:from>
      <cdr:x>0.09777</cdr:x>
      <cdr:y>0.07301</cdr:y>
    </cdr:from>
    <cdr:to>
      <cdr:x>0.15904</cdr:x>
      <cdr:y>0.1129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86035" y="366360"/>
          <a:ext cx="555280" cy="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r>
            <a:rPr lang="cs-CZ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</a:t>
          </a:r>
          <a:r>
            <a: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160</a:t>
          </a:r>
        </a:p>
      </cdr:txBody>
    </cdr:sp>
  </cdr:relSizeAnchor>
  <cdr:relSizeAnchor xmlns:cdr="http://schemas.openxmlformats.org/drawingml/2006/chartDrawing">
    <cdr:from>
      <cdr:x>0.13191</cdr:x>
      <cdr:y>0.32267</cdr:y>
    </cdr:from>
    <cdr:to>
      <cdr:x>0.18663</cdr:x>
      <cdr:y>0.36256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1195480" y="1619047"/>
          <a:ext cx="495918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5.5%</a:t>
          </a:r>
          <a:endParaRPr lang="en-US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0.22791</cdr:x>
      <cdr:y>0.68617</cdr:y>
    </cdr:from>
    <cdr:to>
      <cdr:x>0.28263</cdr:x>
      <cdr:y>0.72606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2065534" y="3442928"/>
          <a:ext cx="495918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6.6%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0.32029</cdr:x>
      <cdr:y>0.7779</cdr:y>
    </cdr:from>
    <cdr:to>
      <cdr:x>0.37502</cdr:x>
      <cdr:y>0.81779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2902758" y="3903201"/>
          <a:ext cx="496008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2.0%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0.42192</cdr:x>
      <cdr:y>0.77835</cdr:y>
    </cdr:from>
    <cdr:to>
      <cdr:x>0.47664</cdr:x>
      <cdr:y>0.81824</cdr:y>
    </cdr:to>
    <cdr:sp macro="" textlink="">
      <cdr:nvSpPr>
        <cdr:cNvPr id="13" name="TextBox 2"/>
        <cdr:cNvSpPr txBox="1"/>
      </cdr:nvSpPr>
      <cdr:spPr>
        <a:xfrm xmlns:a="http://schemas.openxmlformats.org/drawingml/2006/main">
          <a:off x="3823818" y="3905435"/>
          <a:ext cx="495918" cy="2001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3.3%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0.51538</cdr:x>
      <cdr:y>0.71148</cdr:y>
    </cdr:from>
    <cdr:to>
      <cdr:x>0.5701</cdr:x>
      <cdr:y>0.75137</cdr:y>
    </cdr:to>
    <cdr:sp macro="" textlink="">
      <cdr:nvSpPr>
        <cdr:cNvPr id="14" name="TextBox 2"/>
        <cdr:cNvSpPr txBox="1"/>
      </cdr:nvSpPr>
      <cdr:spPr>
        <a:xfrm xmlns:a="http://schemas.openxmlformats.org/drawingml/2006/main">
          <a:off x="4670759" y="3569924"/>
          <a:ext cx="495918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2.2%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0.612</cdr:x>
      <cdr:y>0.51866</cdr:y>
    </cdr:from>
    <cdr:to>
      <cdr:x>0.66673</cdr:x>
      <cdr:y>0.55855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5546483" y="2602450"/>
          <a:ext cx="496009" cy="2001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3.2%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0.71151</cdr:x>
      <cdr:y>0.5214</cdr:y>
    </cdr:from>
    <cdr:to>
      <cdr:x>0.76623</cdr:x>
      <cdr:y>0.56129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6553200" y="2616200"/>
          <a:ext cx="504000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1.9%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0.80528</cdr:x>
      <cdr:y>0.69858</cdr:y>
    </cdr:from>
    <cdr:to>
      <cdr:x>0.86</cdr:x>
      <cdr:y>0.73847</cdr:y>
    </cdr:to>
    <cdr:sp macro="" textlink="">
      <cdr:nvSpPr>
        <cdr:cNvPr id="17" name="TextBox 2"/>
        <cdr:cNvSpPr txBox="1"/>
      </cdr:nvSpPr>
      <cdr:spPr>
        <a:xfrm xmlns:a="http://schemas.openxmlformats.org/drawingml/2006/main">
          <a:off x="7416800" y="3505200"/>
          <a:ext cx="504000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2.6%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0.89628</cdr:x>
      <cdr:y>0.7087</cdr:y>
    </cdr:from>
    <cdr:to>
      <cdr:x>0.951</cdr:x>
      <cdr:y>0.74859</cdr:y>
    </cdr:to>
    <cdr:sp macro="" textlink="">
      <cdr:nvSpPr>
        <cdr:cNvPr id="18" name="TextBox 2"/>
        <cdr:cNvSpPr txBox="1"/>
      </cdr:nvSpPr>
      <cdr:spPr>
        <a:xfrm xmlns:a="http://schemas.openxmlformats.org/drawingml/2006/main">
          <a:off x="8255000" y="3556000"/>
          <a:ext cx="504000" cy="200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rgbClr val="0083A9"/>
          </a:solidFill>
        </a:ln>
      </cdr:spPr>
      <cdr:txBody>
        <a:bodyPr xmlns:a="http://schemas.openxmlformats.org/drawingml/2006/main" wrap="square" lIns="0" tIns="0" rIns="0" bIns="0" rtlCol="0" anchor="ctr" anchorCtr="1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cs-CZ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5.5%</a:t>
          </a:r>
          <a:endParaRPr lang="en-US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FC10-F296-42E2-9D67-4301656B423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1CBB-EFE7-4AD4-94DA-8DA278F2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2F381-6A7E-48A0-A73D-AF3F64A5E91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3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765" y="5929330"/>
            <a:ext cx="9147765" cy="93575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B94E3-72A4-4BEB-B2A9-E34567922A9C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3655D-F6A4-4A9A-AD7D-807224273627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EB9A4-7814-429D-902D-A927F77DDFDD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62D-26BF-4BC2-851A-BB641D76AD94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A3B6-3DC6-454C-8F70-4BC89EE5F7B2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C8037-858E-44D5-8099-1EACF801F58A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30CC5-163C-4ED7-A60D-C68E8B8E1ECC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DB8DF-CA1E-4911-9E2B-0C3AE4068B59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D17383-FE98-4AB1-910A-F537928E843E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49101F-0E3B-4150-9CD9-4B5224196B1A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8A1E6A-B1D5-4802-8C15-906858F89420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aidromania.ro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609600"/>
            <a:ext cx="8763000" cy="735106"/>
          </a:xfrm>
        </p:spPr>
        <p:txBody>
          <a:bodyPr>
            <a:noAutofit/>
          </a:bodyPr>
          <a:lstStyle/>
          <a:p>
            <a:pPr algn="ctr"/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POOL-UL DE ASIGURARE IMPOTRIVA DEZASTRELOR NATURALE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095992"/>
            <a:ext cx="8929718" cy="762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Nicoleta </a:t>
            </a:r>
            <a:r>
              <a:rPr lang="en-US" sz="1600" b="1" dirty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adu-Neacsu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Director General</a:t>
            </a:r>
            <a:endParaRPr lang="en-US" sz="1600" b="1" dirty="0">
              <a:solidFill>
                <a:schemeClr val="bg1"/>
              </a:solidFill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026" name="Picture 2" descr="C:\Documents and Settings\vladb\Desktop\pai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30091"/>
            <a:ext cx="4286280" cy="99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reasigurare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AON Benfield, Guy Carpenter, Stellar Re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Willis Re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cerinte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rating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reasiguratori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“A-”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reasigurare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top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Munich Re, Swiss Re, Hannover Re, SCOR, Sirius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ajustarea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continua a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programului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reasigurare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expunerii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PAID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cumparator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 din CEE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620688"/>
            <a:ext cx="6314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Programul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reasigurare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PAID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2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societatii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fondului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catastrofa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date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locuintelor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 /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 (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codul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Stabilirea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permanent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autoritatile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Informarea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populatiei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campanie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de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imbunatatirea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site-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Strategia</a:t>
            </a: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PAID</a:t>
            </a:r>
            <a:endParaRPr lang="en-U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4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nivelului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incredere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populatiei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 de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implicit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gradului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acoperire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impotriva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dezastrelor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Romania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 in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tinerilor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necesitatea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asigurarilor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impotriva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dezastrelor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 permanent cu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autoritatile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locale in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cresterii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nivelului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acesora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aplicarea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 permanent cu ASF in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vederea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imbunatatirii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normelor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punere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69005" y="526153"/>
            <a:ext cx="3089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Provocari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PAID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762000"/>
            <a:ext cx="9144000" cy="582613"/>
          </a:xfrm>
        </p:spPr>
        <p:txBody>
          <a:bodyPr>
            <a:noAutofit/>
          </a:bodyPr>
          <a:lstStyle/>
          <a:p>
            <a:pPr algn="ctr"/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POOL-UL DE ASIGURARE IMPOTRIVA DEZASTRELOR NATURALE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0001" y="3929066"/>
            <a:ext cx="8643998" cy="9286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  <a:hlinkClick r:id="rId2"/>
              </a:rPr>
              <a:t>WWW.PAIDROMANIA.RO</a:t>
            </a:r>
            <a:endParaRPr lang="en-US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Email: office@paidromania.ro</a:t>
            </a:r>
            <a:endParaRPr lang="en-US" b="1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2" descr="C:\Documents and Settings\vladb\Desktop\pai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3000396" cy="69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2DA2BF"/>
              </a:buClr>
            </a:pP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incepe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priveşte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Atenuarea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Riscurilor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Cauzate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Hazarduri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Pregătirea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Urgenţă</a:t>
            </a:r>
            <a:endParaRPr lang="en-US" sz="2000" dirty="0">
              <a:solidFill>
                <a:srgbClr val="39639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introduce un Program 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Locuintelor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impotriva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Dezastrelor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are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infiintarea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</a:t>
            </a:r>
            <a:endParaRPr lang="en-US" sz="2000" dirty="0">
              <a:solidFill>
                <a:srgbClr val="39639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4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promulgata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nr. 260/2008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obligatorie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locuintelor</a:t>
            </a:r>
            <a:endParaRPr lang="en-US" sz="2000" dirty="0">
              <a:solidFill>
                <a:srgbClr val="39639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10 </a:t>
            </a:r>
            <a:r>
              <a:rPr lang="en-US" sz="2000" dirty="0" err="1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2009,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260/2008 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 in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vigoare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Clr>
                <a:srgbClr val="2DA2BF"/>
              </a:buClr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10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iunie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 se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infiinteaza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</a:p>
          <a:p>
            <a:pPr lvl="0">
              <a:buClr>
                <a:srgbClr val="2DA2BF"/>
              </a:buClr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15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iulie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 se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PAD</a:t>
            </a:r>
          </a:p>
          <a:p>
            <a:pPr lvl="0">
              <a:buClr>
                <a:srgbClr val="2DA2BF"/>
              </a:buClr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 are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260/2008 in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defavoarea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</a:t>
            </a:r>
          </a:p>
          <a:p>
            <a:pPr lvl="0">
              <a:buClr>
                <a:srgbClr val="2DA2BF"/>
              </a:buClr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26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iunie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Parlamentul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Romaniei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voteaza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243/2013 de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completare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260/2008</a:t>
            </a:r>
          </a:p>
          <a:p>
            <a:pPr lvl="0">
              <a:buClr>
                <a:srgbClr val="2DA2BF"/>
              </a:buClr>
            </a:pPr>
            <a:endParaRPr lang="en-US" sz="2000" dirty="0">
              <a:solidFill>
                <a:srgbClr val="39639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53" y="260648"/>
            <a:ext cx="84289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Romania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hotaraste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aiba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 </a:t>
            </a:r>
          </a:p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asigurarilor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obligatorii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locuinte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9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243/2013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completarea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nr. 260/2008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promulgata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data de 27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iulie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2013.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autorizata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riscuri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catastrofa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Protocol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incheiat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PAID.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moment PAID are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incheiate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Protocoale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emiterea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 ( 12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PAID/ 8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nemembre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Societatile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autorizate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incheia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facultative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riscurile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obiectul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contractului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pt.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umele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exced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sumele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asigurate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obligatoriu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care o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facultativa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despagubirilor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face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contractului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urmand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restul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despagubire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neacoperit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contractului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facultativa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453" y="189221"/>
            <a:ext cx="80618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Legea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243/2013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relanseaza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activitatea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asigurare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obligatorie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locuintelor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0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9"/>
            <a:ext cx="878497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Romania nu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ocolita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evenimentele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catastrofale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777" y="1772816"/>
            <a:ext cx="3682752" cy="31683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988840"/>
            <a:ext cx="7931224" cy="40184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Cutremurul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4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Cutremurul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31 august 1986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Cutremurele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30 -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mai 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Inundatiile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2005 - 2010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Inundatiile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Inundatiile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septembrie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Galati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Cutremurele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loc.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Izvoarele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Galati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Cutremurul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6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octombrie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380" y="1486386"/>
            <a:ext cx="3740570" cy="270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578" y="1141280"/>
            <a:ext cx="3435927" cy="3575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3442" y="4328735"/>
            <a:ext cx="7599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Bilantul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al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dezastrului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29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localitati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3 447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inundate, 485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pericol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prabusire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227 case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distruse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(conform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oferite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prefectul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Galati);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locuinta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vigoare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sfarsitul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septembrie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14.169 (6.35%);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Numarul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dosarelor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deschise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daunele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produse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inundatii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judetului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Galati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despagubirilor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platite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75.800 lei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despagubirilor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306.162,98 lei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264" y="268349"/>
            <a:ext cx="81031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Inundatiile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din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septembrie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2013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ne-au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gasit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nepregatiti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4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027092"/>
            <a:ext cx="8229600" cy="4525963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Incepand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23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septembrie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in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judetul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Galati s-a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inregistrat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cutremure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specialistilor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cauzele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producerii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au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determinate;</a:t>
            </a:r>
          </a:p>
          <a:p>
            <a:pPr>
              <a:spcBef>
                <a:spcPts val="0"/>
              </a:spcBef>
            </a:pPr>
            <a:r>
              <a:rPr lang="it-IT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puternice dintre acestea </a:t>
            </a:r>
            <a:r>
              <a:rPr lang="it-IT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avut magnitudini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3,6 </a:t>
            </a:r>
            <a:r>
              <a:rPr lang="it-IT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3,9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pe scara </a:t>
            </a:r>
            <a:r>
              <a:rPr lang="it-IT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Richter;</a:t>
            </a:r>
          </a:p>
          <a:p>
            <a:pPr>
              <a:spcBef>
                <a:spcPts val="0"/>
              </a:spcBef>
            </a:pPr>
            <a:r>
              <a:rPr lang="it-IT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 ISU aproximativ 30%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 casele din Izvoarele au fost </a:t>
            </a:r>
            <a:r>
              <a:rPr lang="it-IT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crapate;</a:t>
            </a:r>
          </a:p>
          <a:p>
            <a:pPr>
              <a:spcBef>
                <a:spcPts val="0"/>
              </a:spcBef>
            </a:pPr>
            <a:r>
              <a:rPr lang="it-IT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it-IT" sz="18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obligatorii in vigoare pentru aceasta </a:t>
            </a:r>
            <a:r>
              <a:rPr lang="it-IT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localitate - 11  !!!</a:t>
            </a:r>
            <a:endParaRPr lang="it-IT" sz="18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133998" y="476672"/>
            <a:ext cx="46746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Fenomenul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IZVOARELE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93" y="3501008"/>
            <a:ext cx="4392488" cy="24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30573"/>
            <a:ext cx="6247938" cy="452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134076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Nr.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otal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locuinte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Romania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8.458.756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-Nr. polite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asigurare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obligatorie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vigoare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466.047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cuprindere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asigurarea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impotriva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dezastrelor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Romania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5.50%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!!!-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1506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1601" y="404664"/>
            <a:ext cx="5242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ROMANII NU SE ASIGURA!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78" y="1164582"/>
            <a:ext cx="2287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  <a:p>
            <a:r>
              <a:rPr lang="en-US" sz="105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0-3.98% </a:t>
            </a:r>
          </a:p>
          <a:p>
            <a:r>
              <a:rPr lang="en-US" sz="1050" dirty="0" smtClean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4-5.94% </a:t>
            </a:r>
          </a:p>
          <a:p>
            <a:r>
              <a:rPr lang="en-US" sz="105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6-8.27%</a:t>
            </a:r>
            <a:endParaRPr lang="en-US" sz="1050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69" y="1547515"/>
            <a:ext cx="823839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6"/>
          <p:cNvSpPr>
            <a:spLocks noChangeAspect="1" noChangeArrowheads="1"/>
          </p:cNvSpPr>
          <p:nvPr/>
        </p:nvSpPr>
        <p:spPr bwMode="auto">
          <a:xfrm>
            <a:off x="495301" y="1371600"/>
            <a:ext cx="8238392" cy="4686300"/>
          </a:xfrm>
          <a:prstGeom prst="rect">
            <a:avLst/>
          </a:prstGeom>
          <a:noFill/>
        </p:spPr>
        <p:txBody>
          <a:bodyPr/>
          <a:lstStyle/>
          <a:p>
            <a:endParaRPr lang="en-GB" sz="1662"/>
          </a:p>
        </p:txBody>
      </p:sp>
      <p:sp>
        <p:nvSpPr>
          <p:cNvPr id="2" name="Rectangle 1"/>
          <p:cNvSpPr/>
          <p:nvPr/>
        </p:nvSpPr>
        <p:spPr>
          <a:xfrm>
            <a:off x="7214958" y="568856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Aon Benfield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71600"/>
            <a:ext cx="166744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in 250 PML - CEE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33265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Romania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este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cea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mai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expusa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tara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la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cutremur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din UE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891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42400"/>
              </p:ext>
            </p:extLst>
          </p:nvPr>
        </p:nvGraphicFramePr>
        <p:xfrm>
          <a:off x="457200" y="1389185"/>
          <a:ext cx="8365689" cy="463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1"/>
          <p:cNvSpPr txBox="1"/>
          <p:nvPr/>
        </p:nvSpPr>
        <p:spPr>
          <a:xfrm>
            <a:off x="4212981" y="5539154"/>
            <a:ext cx="531934" cy="1875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15" b="1" i="1" dirty="0">
                <a:solidFill>
                  <a:schemeClr val="bg1"/>
                </a:solidFill>
              </a:rPr>
              <a:t>ROL%</a:t>
            </a:r>
            <a:endParaRPr lang="en-US" sz="1015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2874" y="548680"/>
            <a:ext cx="5032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CEE CAT XL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Capacitate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885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 PowerPoint test">
    <a:dk1>
      <a:srgbClr val="000000"/>
    </a:dk1>
    <a:lt1>
      <a:srgbClr val="FFFFFF"/>
    </a:lt1>
    <a:dk2>
      <a:srgbClr val="E11B22"/>
    </a:dk2>
    <a:lt2>
      <a:srgbClr val="4D4F53"/>
    </a:lt2>
    <a:accent1>
      <a:srgbClr val="D3CD8B"/>
    </a:accent1>
    <a:accent2>
      <a:srgbClr val="7AB800"/>
    </a:accent2>
    <a:accent3>
      <a:srgbClr val="00338D"/>
    </a:accent3>
    <a:accent4>
      <a:srgbClr val="0083A9"/>
    </a:accent4>
    <a:accent5>
      <a:srgbClr val="4D4F53"/>
    </a:accent5>
    <a:accent6>
      <a:srgbClr val="F0AB00"/>
    </a:accent6>
    <a:hlink>
      <a:srgbClr val="00338D"/>
    </a:hlink>
    <a:folHlink>
      <a:srgbClr val="0083A9"/>
    </a:folHlink>
  </a:clrScheme>
  <a:fontScheme name="Aon_PowerPoint_Template_NoImage-3-0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3599</TotalTime>
  <Words>841</Words>
  <Application>Microsoft Office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Arabic Typesetting</vt:lpstr>
      <vt:lpstr>Arial</vt:lpstr>
      <vt:lpstr>Calibri</vt:lpstr>
      <vt:lpstr>Georgia</vt:lpstr>
      <vt:lpstr>Lucida Sans Unicode</vt:lpstr>
      <vt:lpstr>Tahoma</vt:lpstr>
      <vt:lpstr>Verdana</vt:lpstr>
      <vt:lpstr>Wingdings</vt:lpstr>
      <vt:lpstr>Wingdings 2</vt:lpstr>
      <vt:lpstr>Wingdings 3</vt:lpstr>
      <vt:lpstr>Concourse</vt:lpstr>
      <vt:lpstr>POOL-UL DE ASIGURARE IMPOTRIVA DEZASTRELOR NATURALE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Strategia PAID</vt:lpstr>
      <vt:lpstr>PowerPoint Presentation</vt:lpstr>
      <vt:lpstr>POOL-UL DE ASIGURARE IMPOTRIVA DEZASTRELOR NATURALE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POOL-UL DE ASIGURARE IMPOTRIVA DEZASTRELOR NATURALE</dc:title>
  <dc:creator>radup</dc:creator>
  <cp:lastModifiedBy>Andreea Neagu</cp:lastModifiedBy>
  <cp:revision>307</cp:revision>
  <cp:lastPrinted>2012-10-10T13:57:06Z</cp:lastPrinted>
  <dcterms:created xsi:type="dcterms:W3CDTF">2010-05-10T10:21:27Z</dcterms:created>
  <dcterms:modified xsi:type="dcterms:W3CDTF">2013-10-14T10:14:13Z</dcterms:modified>
</cp:coreProperties>
</file>